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y="5143500" cx="9144000"/>
  <p:notesSz cx="6858000" cy="9144000"/>
  <p:embeddedFontLst>
    <p:embeddedFont>
      <p:font typeface="IBM Plex Sans"/>
      <p:regular r:id="rId34"/>
      <p:bold r:id="rId35"/>
      <p:italic r:id="rId36"/>
      <p:boldItalic r:id="rId37"/>
    </p:embeddedFont>
    <p:embeddedFont>
      <p:font typeface="IBM Plex Mono Medium"/>
      <p:regular r:id="rId38"/>
      <p:bold r:id="rId39"/>
      <p:italic r:id="rId40"/>
      <p:boldItalic r:id="rId41"/>
    </p:embeddedFont>
    <p:embeddedFont>
      <p:font typeface="IBM Plex Sans Light"/>
      <p:regular r:id="rId42"/>
      <p:bold r:id="rId43"/>
      <p:italic r:id="rId44"/>
      <p:boldItalic r:id="rId45"/>
    </p:embeddedFont>
    <p:embeddedFont>
      <p:font typeface="Inter"/>
      <p:regular r:id="rId46"/>
      <p:bold r:id="rId47"/>
    </p:embeddedFont>
    <p:embeddedFont>
      <p:font typeface="IBM Plex Serif Medium"/>
      <p:regular r:id="rId48"/>
      <p:bold r:id="rId49"/>
      <p:italic r:id="rId50"/>
      <p:boldItalic r:id="rId51"/>
    </p:embeddedFont>
    <p:embeddedFont>
      <p:font typeface="IBM Plex Mono"/>
      <p:regular r:id="rId52"/>
      <p:bold r:id="rId53"/>
      <p:italic r:id="rId54"/>
      <p:boldItalic r:id="rId55"/>
    </p:embeddedFont>
    <p:embeddedFont>
      <p:font typeface="IBM Plex Sans SemiBold"/>
      <p:regular r:id="rId56"/>
      <p:bold r:id="rId57"/>
      <p:italic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BMPlexMonoMedium-italic.fntdata"/><Relationship Id="rId42" Type="http://schemas.openxmlformats.org/officeDocument/2006/relationships/font" Target="fonts/IBMPlexSansLight-regular.fntdata"/><Relationship Id="rId41" Type="http://schemas.openxmlformats.org/officeDocument/2006/relationships/font" Target="fonts/IBMPlexMonoMedium-boldItalic.fntdata"/><Relationship Id="rId44" Type="http://schemas.openxmlformats.org/officeDocument/2006/relationships/font" Target="fonts/IBMPlexSansLight-italic.fntdata"/><Relationship Id="rId43" Type="http://schemas.openxmlformats.org/officeDocument/2006/relationships/font" Target="fonts/IBMPlexSansLight-bold.fntdata"/><Relationship Id="rId46" Type="http://schemas.openxmlformats.org/officeDocument/2006/relationships/font" Target="fonts/Inter-regular.fntdata"/><Relationship Id="rId45" Type="http://schemas.openxmlformats.org/officeDocument/2006/relationships/font" Target="fonts/IBMPlexSansLigh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IBMPlexSerifMedium-regular.fntdata"/><Relationship Id="rId47" Type="http://schemas.openxmlformats.org/officeDocument/2006/relationships/font" Target="fonts/Inter-bold.fntdata"/><Relationship Id="rId49" Type="http://schemas.openxmlformats.org/officeDocument/2006/relationships/font" Target="fonts/IBMPlexSerifMedium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font" Target="fonts/IBMPlexSans-bold.fntdata"/><Relationship Id="rId34" Type="http://schemas.openxmlformats.org/officeDocument/2006/relationships/font" Target="fonts/IBMPlexSans-regular.fntdata"/><Relationship Id="rId37" Type="http://schemas.openxmlformats.org/officeDocument/2006/relationships/font" Target="fonts/IBMPlexSans-boldItalic.fntdata"/><Relationship Id="rId36" Type="http://schemas.openxmlformats.org/officeDocument/2006/relationships/font" Target="fonts/IBMPlexSans-italic.fntdata"/><Relationship Id="rId39" Type="http://schemas.openxmlformats.org/officeDocument/2006/relationships/font" Target="fonts/IBMPlexMonoMedium-bold.fntdata"/><Relationship Id="rId38" Type="http://schemas.openxmlformats.org/officeDocument/2006/relationships/font" Target="fonts/IBMPlexMonoMedium-regular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IBMPlexSerifMedium-boldItalic.fntdata"/><Relationship Id="rId50" Type="http://schemas.openxmlformats.org/officeDocument/2006/relationships/font" Target="fonts/IBMPlexSerifMedium-italic.fntdata"/><Relationship Id="rId53" Type="http://schemas.openxmlformats.org/officeDocument/2006/relationships/font" Target="fonts/IBMPlexMono-bold.fntdata"/><Relationship Id="rId52" Type="http://schemas.openxmlformats.org/officeDocument/2006/relationships/font" Target="fonts/IBMPlexMono-regular.fntdata"/><Relationship Id="rId11" Type="http://schemas.openxmlformats.org/officeDocument/2006/relationships/slide" Target="slides/slide5.xml"/><Relationship Id="rId55" Type="http://schemas.openxmlformats.org/officeDocument/2006/relationships/font" Target="fonts/IBMPlexMono-boldItalic.fntdata"/><Relationship Id="rId10" Type="http://schemas.openxmlformats.org/officeDocument/2006/relationships/slide" Target="slides/slide4.xml"/><Relationship Id="rId54" Type="http://schemas.openxmlformats.org/officeDocument/2006/relationships/font" Target="fonts/IBMPlexMono-italic.fntdata"/><Relationship Id="rId13" Type="http://schemas.openxmlformats.org/officeDocument/2006/relationships/slide" Target="slides/slide7.xml"/><Relationship Id="rId57" Type="http://schemas.openxmlformats.org/officeDocument/2006/relationships/font" Target="fonts/IBMPlexSansSemiBold-bold.fntdata"/><Relationship Id="rId12" Type="http://schemas.openxmlformats.org/officeDocument/2006/relationships/slide" Target="slides/slide6.xml"/><Relationship Id="rId56" Type="http://schemas.openxmlformats.org/officeDocument/2006/relationships/font" Target="fonts/IBMPlexSansSemiBold-regular.fntdata"/><Relationship Id="rId15" Type="http://schemas.openxmlformats.org/officeDocument/2006/relationships/slide" Target="slides/slide9.xml"/><Relationship Id="rId59" Type="http://schemas.openxmlformats.org/officeDocument/2006/relationships/font" Target="fonts/IBMPlexSansSemiBold-boldItalic.fntdata"/><Relationship Id="rId14" Type="http://schemas.openxmlformats.org/officeDocument/2006/relationships/slide" Target="slides/slide8.xml"/><Relationship Id="rId58" Type="http://schemas.openxmlformats.org/officeDocument/2006/relationships/font" Target="fonts/IBMPlexSansSemiBold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jpg>
</file>

<file path=ppt/media/image3.png>
</file>

<file path=ppt/media/image4.png>
</file>

<file path=ppt/media/image5.gif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c18cffad3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c18cffad3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cc18cffad3_0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cc18cffad3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cc18cffad3_0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cc18cffad3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c18cffad3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cc18cffad3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cc18cffad3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cc18cffad3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cc18cffad3_0_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cc18cffad3_0_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cc18cffad3_0_3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cc18cffad3_0_3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cc18cffad3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cc18cffad3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cc18cffad3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cc18cffad3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cc18cffad3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cc18cffad3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cc18cffad3_0_4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cc18cffad3_0_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cc18cffad3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cc18cffad3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cc18cffad3_0_4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cc18cffad3_0_4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cc18cffad3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cc18cffad3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cc18cffad3_0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cc18cffad3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cc18cffad3_0_4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cc18cffad3_0_4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cc18cffad3_0_4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cc18cffad3_0_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cc18cffad3_0_4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cc18cffad3_0_4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cc18cffad3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cc18cffad3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cc18cffad3_0_4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cc18cffad3_0_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c18cffad3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cc18cffad3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c18cffad3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cc18cffad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cc18cffad3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cc18cffad3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cc18cffad3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cc18cffad3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c18cffad3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cc18cffad3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cc18cffad3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cc18cffad3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cc18cffad3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cc18cffad3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38950"/>
            <a:ext cx="8520600" cy="12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5"/>
          <p:cNvSpPr txBox="1"/>
          <p:nvPr>
            <p:ph idx="2" type="title"/>
          </p:nvPr>
        </p:nvSpPr>
        <p:spPr>
          <a:xfrm>
            <a:off x="311700" y="1458150"/>
            <a:ext cx="8520600" cy="24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000"/>
              <a:buNone/>
              <a:defRPr sz="6000">
                <a:solidFill>
                  <a:srgbClr val="B7B7B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b="1" sz="3600">
                <a:solidFill>
                  <a:srgbClr val="B7B7B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b="1" sz="3600">
                <a:solidFill>
                  <a:srgbClr val="B7B7B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b="1" sz="3600">
                <a:solidFill>
                  <a:srgbClr val="B7B7B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b="1" sz="3600">
                <a:solidFill>
                  <a:srgbClr val="B7B7B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b="1" sz="3600">
                <a:solidFill>
                  <a:srgbClr val="B7B7B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b="1" sz="3600">
                <a:solidFill>
                  <a:srgbClr val="B7B7B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b="1" sz="3600">
                <a:solidFill>
                  <a:srgbClr val="B7B7B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b="1" sz="3600">
                <a:solidFill>
                  <a:srgbClr val="B7B7B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2212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2212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0" name="Google Shape;7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/>
          <p:nvPr>
            <p:ph type="title"/>
          </p:nvPr>
        </p:nvSpPr>
        <p:spPr>
          <a:xfrm>
            <a:off x="2212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7" name="Google Shape;7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0" name="Google Shape;8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4" name="Google Shape;84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5" name="Google Shape;85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6" name="Google Shape;86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9" name="Google Shape;8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 txBox="1"/>
          <p:nvPr>
            <p:ph hasCustomPrompt="1" type="title"/>
          </p:nvPr>
        </p:nvSpPr>
        <p:spPr>
          <a:xfrm>
            <a:off x="235500" y="1917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IBM Plex Serif Medium"/>
              <a:buNone/>
              <a:defRPr sz="2800">
                <a:solidFill>
                  <a:schemeClr val="accent5"/>
                </a:solidFill>
                <a:latin typeface="IBM Plex Serif Medium"/>
                <a:ea typeface="IBM Plex Serif Medium"/>
                <a:cs typeface="IBM Plex Serif Medium"/>
                <a:sym typeface="IBM Plex Serif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  <a:defRPr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12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2800"/>
              <a:buFont typeface="IBM Plex Sans"/>
              <a:buNone/>
              <a:defRPr b="1" sz="2800">
                <a:solidFill>
                  <a:srgbClr val="9900FF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Char char="●"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"/>
              <a:buChar char="○"/>
              <a:defRPr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"/>
              <a:buChar char="■"/>
              <a:defRPr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"/>
              <a:buChar char="●"/>
              <a:defRPr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"/>
              <a:buChar char="○"/>
              <a:defRPr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"/>
              <a:buChar char="■"/>
              <a:defRPr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"/>
              <a:buChar char="●"/>
              <a:defRPr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Sans"/>
              <a:buChar char="○"/>
              <a:defRPr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IBM Plex Sans"/>
              <a:buChar char="■"/>
              <a:defRPr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9" name="Google Shape;99;p25"/>
          <p:cNvCxnSpPr/>
          <p:nvPr/>
        </p:nvCxnSpPr>
        <p:spPr>
          <a:xfrm>
            <a:off x="311708" y="632975"/>
            <a:ext cx="8520600" cy="0"/>
          </a:xfrm>
          <a:prstGeom prst="straightConnector1">
            <a:avLst/>
          </a:prstGeom>
          <a:noFill/>
          <a:ln cap="flat" cmpd="sng" w="152400">
            <a:solidFill>
              <a:srgbClr val="9900FF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00" name="Google Shape;100;p25"/>
          <p:cNvCxnSpPr/>
          <p:nvPr/>
        </p:nvCxnSpPr>
        <p:spPr>
          <a:xfrm>
            <a:off x="311708" y="937775"/>
            <a:ext cx="8520600" cy="0"/>
          </a:xfrm>
          <a:prstGeom prst="straightConnector1">
            <a:avLst/>
          </a:prstGeom>
          <a:noFill/>
          <a:ln cap="flat" cmpd="sng" w="152400">
            <a:solidFill>
              <a:srgbClr val="9900FF"/>
            </a:solidFill>
            <a:prstDash val="dashDot"/>
            <a:round/>
            <a:headEnd len="med" w="med" type="none"/>
            <a:tailEnd len="med" w="med" type="none"/>
          </a:ln>
        </p:spPr>
      </p:cxnSp>
      <p:cxnSp>
        <p:nvCxnSpPr>
          <p:cNvPr id="101" name="Google Shape;101;p25"/>
          <p:cNvCxnSpPr/>
          <p:nvPr/>
        </p:nvCxnSpPr>
        <p:spPr>
          <a:xfrm>
            <a:off x="311708" y="1242575"/>
            <a:ext cx="8520600" cy="0"/>
          </a:xfrm>
          <a:prstGeom prst="straightConnector1">
            <a:avLst/>
          </a:prstGeom>
          <a:noFill/>
          <a:ln cap="flat" cmpd="sng" w="152400">
            <a:solidFill>
              <a:srgbClr val="9900FF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102" name="Google Shape;102;p25"/>
          <p:cNvCxnSpPr/>
          <p:nvPr/>
        </p:nvCxnSpPr>
        <p:spPr>
          <a:xfrm>
            <a:off x="311708" y="1547375"/>
            <a:ext cx="8520600" cy="0"/>
          </a:xfrm>
          <a:prstGeom prst="straightConnector1">
            <a:avLst/>
          </a:prstGeom>
          <a:noFill/>
          <a:ln cap="flat" cmpd="sng" w="152400">
            <a:solidFill>
              <a:srgbClr val="9900FF"/>
            </a:solidFill>
            <a:prstDash val="lgDashDot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25"/>
          <p:cNvCxnSpPr/>
          <p:nvPr/>
        </p:nvCxnSpPr>
        <p:spPr>
          <a:xfrm>
            <a:off x="311708" y="1852175"/>
            <a:ext cx="8520600" cy="0"/>
          </a:xfrm>
          <a:prstGeom prst="straightConnector1">
            <a:avLst/>
          </a:prstGeom>
          <a:noFill/>
          <a:ln cap="flat" cmpd="sng" w="152400">
            <a:solidFill>
              <a:srgbClr val="9900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25"/>
          <p:cNvCxnSpPr/>
          <p:nvPr/>
        </p:nvCxnSpPr>
        <p:spPr>
          <a:xfrm>
            <a:off x="311708" y="2156975"/>
            <a:ext cx="8520600" cy="0"/>
          </a:xfrm>
          <a:prstGeom prst="straightConnector1">
            <a:avLst/>
          </a:prstGeom>
          <a:noFill/>
          <a:ln cap="flat" cmpd="sng" w="152400">
            <a:solidFill>
              <a:srgbClr val="9900FF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25"/>
          <p:cNvCxnSpPr/>
          <p:nvPr/>
        </p:nvCxnSpPr>
        <p:spPr>
          <a:xfrm>
            <a:off x="311708" y="2461775"/>
            <a:ext cx="8520600" cy="0"/>
          </a:xfrm>
          <a:prstGeom prst="straightConnector1">
            <a:avLst/>
          </a:prstGeom>
          <a:noFill/>
          <a:ln cap="flat" cmpd="sng" w="152400">
            <a:solidFill>
              <a:srgbClr val="9900FF"/>
            </a:solidFill>
            <a:prstDash val="dashDot"/>
            <a:round/>
            <a:headEnd len="med" w="med" type="none"/>
            <a:tailEnd len="med" w="med" type="none"/>
          </a:ln>
        </p:spPr>
      </p:cxnSp>
      <p:cxnSp>
        <p:nvCxnSpPr>
          <p:cNvPr id="106" name="Google Shape;106;p25"/>
          <p:cNvCxnSpPr/>
          <p:nvPr/>
        </p:nvCxnSpPr>
        <p:spPr>
          <a:xfrm>
            <a:off x="311708" y="2766575"/>
            <a:ext cx="8520600" cy="0"/>
          </a:xfrm>
          <a:prstGeom prst="straightConnector1">
            <a:avLst/>
          </a:prstGeom>
          <a:noFill/>
          <a:ln cap="flat" cmpd="sng" w="152400">
            <a:solidFill>
              <a:srgbClr val="9900FF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25"/>
          <p:cNvCxnSpPr/>
          <p:nvPr/>
        </p:nvCxnSpPr>
        <p:spPr>
          <a:xfrm>
            <a:off x="311708" y="3071375"/>
            <a:ext cx="8520600" cy="0"/>
          </a:xfrm>
          <a:prstGeom prst="straightConnector1">
            <a:avLst/>
          </a:prstGeom>
          <a:noFill/>
          <a:ln cap="flat" cmpd="sng" w="152400">
            <a:solidFill>
              <a:srgbClr val="9900FF"/>
            </a:solidFill>
            <a:prstDash val="lgDashDot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25"/>
          <p:cNvCxnSpPr/>
          <p:nvPr/>
        </p:nvCxnSpPr>
        <p:spPr>
          <a:xfrm>
            <a:off x="311708" y="3376175"/>
            <a:ext cx="8520600" cy="0"/>
          </a:xfrm>
          <a:prstGeom prst="straightConnector1">
            <a:avLst/>
          </a:prstGeom>
          <a:noFill/>
          <a:ln cap="flat" cmpd="sng" w="152400">
            <a:solidFill>
              <a:srgbClr val="9900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25"/>
          <p:cNvCxnSpPr/>
          <p:nvPr/>
        </p:nvCxnSpPr>
        <p:spPr>
          <a:xfrm>
            <a:off x="311708" y="3680975"/>
            <a:ext cx="8520600" cy="0"/>
          </a:xfrm>
          <a:prstGeom prst="straightConnector1">
            <a:avLst/>
          </a:prstGeom>
          <a:noFill/>
          <a:ln cap="flat" cmpd="sng" w="152400">
            <a:solidFill>
              <a:srgbClr val="9900FF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25"/>
          <p:cNvCxnSpPr/>
          <p:nvPr/>
        </p:nvCxnSpPr>
        <p:spPr>
          <a:xfrm>
            <a:off x="311708" y="3985775"/>
            <a:ext cx="8520600" cy="0"/>
          </a:xfrm>
          <a:prstGeom prst="straightConnector1">
            <a:avLst/>
          </a:prstGeom>
          <a:noFill/>
          <a:ln cap="flat" cmpd="sng" w="152400">
            <a:solidFill>
              <a:srgbClr val="9900FF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111" name="Google Shape;111;p25"/>
          <p:cNvCxnSpPr/>
          <p:nvPr/>
        </p:nvCxnSpPr>
        <p:spPr>
          <a:xfrm>
            <a:off x="311708" y="4290575"/>
            <a:ext cx="8520600" cy="0"/>
          </a:xfrm>
          <a:prstGeom prst="straightConnector1">
            <a:avLst/>
          </a:prstGeom>
          <a:noFill/>
          <a:ln cap="flat" cmpd="sng" w="152400">
            <a:solidFill>
              <a:srgbClr val="9900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12" name="Google Shape;112;p25"/>
          <p:cNvCxnSpPr/>
          <p:nvPr/>
        </p:nvCxnSpPr>
        <p:spPr>
          <a:xfrm>
            <a:off x="311708" y="4595375"/>
            <a:ext cx="8520600" cy="0"/>
          </a:xfrm>
          <a:prstGeom prst="straightConnector1">
            <a:avLst/>
          </a:prstGeom>
          <a:noFill/>
          <a:ln cap="flat" cmpd="sng" w="152400">
            <a:solidFill>
              <a:srgbClr val="9900FF"/>
            </a:solidFill>
            <a:prstDash val="dashDot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25"/>
          <p:cNvCxnSpPr/>
          <p:nvPr/>
        </p:nvCxnSpPr>
        <p:spPr>
          <a:xfrm>
            <a:off x="311708" y="4900175"/>
            <a:ext cx="8520600" cy="0"/>
          </a:xfrm>
          <a:prstGeom prst="straightConnector1">
            <a:avLst/>
          </a:prstGeom>
          <a:noFill/>
          <a:ln cap="flat" cmpd="sng" w="152400">
            <a:solidFill>
              <a:srgbClr val="99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" name="Google Shape;114;p25"/>
          <p:cNvSpPr/>
          <p:nvPr/>
        </p:nvSpPr>
        <p:spPr>
          <a:xfrm>
            <a:off x="311700" y="1165125"/>
            <a:ext cx="5946000" cy="2896500"/>
          </a:xfrm>
          <a:prstGeom prst="rect">
            <a:avLst/>
          </a:prstGeom>
          <a:solidFill>
            <a:srgbClr val="99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00FF"/>
              </a:solidFill>
              <a:highlight>
                <a:srgbClr val="9900FF"/>
              </a:highlight>
            </a:endParaRPr>
          </a:p>
        </p:txBody>
      </p:sp>
      <p:sp>
        <p:nvSpPr>
          <p:cNvPr id="115" name="Google Shape;115;p25"/>
          <p:cNvSpPr txBox="1"/>
          <p:nvPr>
            <p:ph type="ctrTitle"/>
          </p:nvPr>
        </p:nvSpPr>
        <p:spPr>
          <a:xfrm>
            <a:off x="616503" y="1054475"/>
            <a:ext cx="545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Multithreading &amp;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Parallelization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6" name="Google Shape;116;p25"/>
          <p:cNvSpPr txBox="1"/>
          <p:nvPr>
            <p:ph idx="1" type="subTitle"/>
          </p:nvPr>
        </p:nvSpPr>
        <p:spPr>
          <a:xfrm>
            <a:off x="616500" y="3144025"/>
            <a:ext cx="5082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HackNEHS</a:t>
            </a:r>
            <a:r>
              <a:rPr lang="en">
                <a:solidFill>
                  <a:srgbClr val="FFFFFF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 • Miles McCain</a:t>
            </a:r>
            <a:endParaRPr>
              <a:solidFill>
                <a:srgbClr val="FFFFFF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cxnSp>
        <p:nvCxnSpPr>
          <p:cNvPr id="117" name="Google Shape;117;p25"/>
          <p:cNvCxnSpPr/>
          <p:nvPr/>
        </p:nvCxnSpPr>
        <p:spPr>
          <a:xfrm>
            <a:off x="311708" y="328175"/>
            <a:ext cx="8520600" cy="0"/>
          </a:xfrm>
          <a:prstGeom prst="straightConnector1">
            <a:avLst/>
          </a:prstGeom>
          <a:noFill/>
          <a:ln cap="flat" cmpd="sng" w="152400">
            <a:solidFill>
              <a:srgbClr val="99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8" name="Google Shape;118;p25"/>
          <p:cNvSpPr/>
          <p:nvPr/>
        </p:nvSpPr>
        <p:spPr>
          <a:xfrm>
            <a:off x="6230825" y="1138375"/>
            <a:ext cx="157200" cy="2999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4"/>
          <p:cNvSpPr txBox="1"/>
          <p:nvPr>
            <p:ph idx="2" type="title"/>
          </p:nvPr>
        </p:nvSpPr>
        <p:spPr>
          <a:xfrm>
            <a:off x="311700" y="1458150"/>
            <a:ext cx="8520600" cy="2448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rgbClr val="999999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You now understand</a:t>
            </a:r>
            <a:endParaRPr b="0">
              <a:solidFill>
                <a:srgbClr val="999999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FF"/>
                </a:solidFill>
              </a:rPr>
              <a:t>parallelization.</a:t>
            </a:r>
            <a:endParaRPr i="1">
              <a:solidFill>
                <a:srgbClr val="9900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result for cpu die" id="181" name="Google Shape;18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84175"/>
            <a:ext cx="8973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9900FF"/>
                </a:highlight>
              </a:rPr>
              <a:t> AMD FX 8350 </a:t>
            </a:r>
            <a:r>
              <a:rPr b="1" lang="en" sz="600">
                <a:solidFill>
                  <a:srgbClr val="FFFFFF"/>
                </a:solidFill>
              </a:rPr>
              <a:t>.</a:t>
            </a:r>
            <a:r>
              <a:rPr b="1" lang="en">
                <a:solidFill>
                  <a:srgbClr val="FFFFFF"/>
                </a:solidFill>
                <a:highlight>
                  <a:srgbClr val="9900FF"/>
                </a:highlight>
              </a:rPr>
              <a:t> </a:t>
            </a:r>
            <a:endParaRPr b="1">
              <a:solidFill>
                <a:srgbClr val="FFFFFF"/>
              </a:solidFill>
              <a:highlight>
                <a:srgbClr val="9900FF"/>
              </a:highligh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6"/>
          <p:cNvSpPr txBox="1"/>
          <p:nvPr>
            <p:ph idx="2" type="title"/>
          </p:nvPr>
        </p:nvSpPr>
        <p:spPr>
          <a:xfrm>
            <a:off x="311700" y="1010400"/>
            <a:ext cx="8520600" cy="2970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FF"/>
                </a:solidFill>
              </a:rPr>
              <a:t>concurrency</a:t>
            </a:r>
            <a:r>
              <a:rPr b="0" lang="en">
                <a:solidFill>
                  <a:srgbClr val="999999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 is not</a:t>
            </a:r>
            <a:endParaRPr b="0">
              <a:solidFill>
                <a:srgbClr val="999999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FF"/>
                </a:solidFill>
              </a:rPr>
              <a:t>parallelization</a:t>
            </a:r>
            <a:r>
              <a:rPr b="0" lang="en">
                <a:solidFill>
                  <a:srgbClr val="999999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 is not</a:t>
            </a:r>
            <a:endParaRPr b="0">
              <a:solidFill>
                <a:srgbClr val="999999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FF"/>
                </a:solidFill>
              </a:rPr>
              <a:t>multithreading</a:t>
            </a:r>
            <a:endParaRPr>
              <a:solidFill>
                <a:srgbClr val="9900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2" name="Google Shape;192;p37"/>
          <p:cNvCxnSpPr/>
          <p:nvPr/>
        </p:nvCxnSpPr>
        <p:spPr>
          <a:xfrm>
            <a:off x="3458950" y="1202650"/>
            <a:ext cx="4613700" cy="0"/>
          </a:xfrm>
          <a:prstGeom prst="straightConnector1">
            <a:avLst/>
          </a:prstGeom>
          <a:noFill/>
          <a:ln cap="flat" cmpd="sng" w="7620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3" name="Google Shape;193;p37"/>
          <p:cNvCxnSpPr/>
          <p:nvPr/>
        </p:nvCxnSpPr>
        <p:spPr>
          <a:xfrm>
            <a:off x="3854645" y="1431250"/>
            <a:ext cx="4613700" cy="0"/>
          </a:xfrm>
          <a:prstGeom prst="straightConnector1">
            <a:avLst/>
          </a:prstGeom>
          <a:noFill/>
          <a:ln cap="flat" cmpd="sng" w="7620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4" name="Google Shape;194;p37"/>
          <p:cNvCxnSpPr/>
          <p:nvPr/>
        </p:nvCxnSpPr>
        <p:spPr>
          <a:xfrm>
            <a:off x="3458950" y="2421850"/>
            <a:ext cx="731400" cy="2100"/>
          </a:xfrm>
          <a:prstGeom prst="straightConnector1">
            <a:avLst/>
          </a:prstGeom>
          <a:noFill/>
          <a:ln cap="flat" cmpd="sng" w="7620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5" name="Google Shape;195;p37"/>
          <p:cNvCxnSpPr/>
          <p:nvPr/>
        </p:nvCxnSpPr>
        <p:spPr>
          <a:xfrm>
            <a:off x="4190354" y="2650450"/>
            <a:ext cx="546900" cy="2100"/>
          </a:xfrm>
          <a:prstGeom prst="straightConnector1">
            <a:avLst/>
          </a:prstGeom>
          <a:noFill/>
          <a:ln cap="flat" cmpd="sng" w="7620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37"/>
          <p:cNvCxnSpPr/>
          <p:nvPr/>
        </p:nvCxnSpPr>
        <p:spPr>
          <a:xfrm>
            <a:off x="4737259" y="2421850"/>
            <a:ext cx="183000" cy="2100"/>
          </a:xfrm>
          <a:prstGeom prst="straightConnector1">
            <a:avLst/>
          </a:prstGeom>
          <a:noFill/>
          <a:ln cap="flat" cmpd="sng" w="7620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37"/>
          <p:cNvCxnSpPr/>
          <p:nvPr/>
        </p:nvCxnSpPr>
        <p:spPr>
          <a:xfrm>
            <a:off x="4920238" y="2652550"/>
            <a:ext cx="914400" cy="2100"/>
          </a:xfrm>
          <a:prstGeom prst="straightConnector1">
            <a:avLst/>
          </a:prstGeom>
          <a:noFill/>
          <a:ln cap="flat" cmpd="sng" w="7620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37"/>
          <p:cNvCxnSpPr/>
          <p:nvPr/>
        </p:nvCxnSpPr>
        <p:spPr>
          <a:xfrm>
            <a:off x="5834650" y="2421850"/>
            <a:ext cx="91500" cy="2100"/>
          </a:xfrm>
          <a:prstGeom prst="straightConnector1">
            <a:avLst/>
          </a:prstGeom>
          <a:noFill/>
          <a:ln cap="flat" cmpd="sng" w="7620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" name="Google Shape;199;p37"/>
          <p:cNvCxnSpPr/>
          <p:nvPr/>
        </p:nvCxnSpPr>
        <p:spPr>
          <a:xfrm>
            <a:off x="5926155" y="2652550"/>
            <a:ext cx="822900" cy="2100"/>
          </a:xfrm>
          <a:prstGeom prst="straightConnector1">
            <a:avLst/>
          </a:prstGeom>
          <a:noFill/>
          <a:ln cap="flat" cmpd="sng" w="7620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" name="Google Shape;200;p37"/>
          <p:cNvCxnSpPr/>
          <p:nvPr/>
        </p:nvCxnSpPr>
        <p:spPr>
          <a:xfrm>
            <a:off x="6749059" y="2421850"/>
            <a:ext cx="546900" cy="2100"/>
          </a:xfrm>
          <a:prstGeom prst="straightConnector1">
            <a:avLst/>
          </a:prstGeom>
          <a:noFill/>
          <a:ln cap="flat" cmpd="sng" w="7620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" name="Google Shape;201;p37"/>
          <p:cNvCxnSpPr/>
          <p:nvPr/>
        </p:nvCxnSpPr>
        <p:spPr>
          <a:xfrm>
            <a:off x="7295939" y="2652550"/>
            <a:ext cx="91500" cy="2100"/>
          </a:xfrm>
          <a:prstGeom prst="straightConnector1">
            <a:avLst/>
          </a:prstGeom>
          <a:noFill/>
          <a:ln cap="flat" cmpd="sng" w="7620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2" name="Google Shape;202;p37"/>
          <p:cNvCxnSpPr/>
          <p:nvPr/>
        </p:nvCxnSpPr>
        <p:spPr>
          <a:xfrm flipH="1" rot="10800000">
            <a:off x="7387444" y="2421852"/>
            <a:ext cx="914400" cy="2100"/>
          </a:xfrm>
          <a:prstGeom prst="straightConnector1">
            <a:avLst/>
          </a:prstGeom>
          <a:noFill/>
          <a:ln cap="flat" cmpd="sng" w="7620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3" name="Google Shape;203;p37"/>
          <p:cNvSpPr txBox="1"/>
          <p:nvPr/>
        </p:nvSpPr>
        <p:spPr>
          <a:xfrm>
            <a:off x="181575" y="925450"/>
            <a:ext cx="546900" cy="20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7"/>
          <p:cNvSpPr txBox="1"/>
          <p:nvPr/>
        </p:nvSpPr>
        <p:spPr>
          <a:xfrm>
            <a:off x="675655" y="1041050"/>
            <a:ext cx="2534700" cy="5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9900FF"/>
                </a:solidFill>
                <a:latin typeface="IBM Plex Sans"/>
                <a:ea typeface="IBM Plex Sans"/>
                <a:cs typeface="IBM Plex Sans"/>
                <a:sym typeface="IBM Plex Sans"/>
              </a:rPr>
              <a:t>Parallelization</a:t>
            </a:r>
            <a:endParaRPr b="1" sz="2400">
              <a:solidFill>
                <a:srgbClr val="9900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05" name="Google Shape;205;p37"/>
          <p:cNvSpPr txBox="1"/>
          <p:nvPr/>
        </p:nvSpPr>
        <p:spPr>
          <a:xfrm>
            <a:off x="675655" y="2249050"/>
            <a:ext cx="2534700" cy="5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9900FF"/>
                </a:solidFill>
                <a:latin typeface="IBM Plex Sans"/>
                <a:ea typeface="IBM Plex Sans"/>
                <a:cs typeface="IBM Plex Sans"/>
                <a:sym typeface="IBM Plex Sans"/>
              </a:rPr>
              <a:t>Concurrency</a:t>
            </a:r>
            <a:endParaRPr b="1" sz="2400">
              <a:solidFill>
                <a:srgbClr val="9900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06" name="Google Shape;206;p37"/>
          <p:cNvSpPr txBox="1"/>
          <p:nvPr/>
        </p:nvSpPr>
        <p:spPr>
          <a:xfrm>
            <a:off x="675655" y="3392050"/>
            <a:ext cx="2534700" cy="5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9900FF"/>
                </a:solidFill>
                <a:latin typeface="IBM Plex Sans"/>
                <a:ea typeface="IBM Plex Sans"/>
                <a:cs typeface="IBM Plex Sans"/>
                <a:sym typeface="IBM Plex Sans"/>
              </a:rPr>
              <a:t>Multithreading</a:t>
            </a:r>
            <a:endParaRPr b="1" sz="2400">
              <a:solidFill>
                <a:srgbClr val="9900FF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07" name="Google Shape;207;p37"/>
          <p:cNvSpPr txBox="1"/>
          <p:nvPr/>
        </p:nvSpPr>
        <p:spPr>
          <a:xfrm>
            <a:off x="3422118" y="3452500"/>
            <a:ext cx="4996800" cy="4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999999"/>
                </a:solidFill>
                <a:latin typeface="IBM Plex Mono"/>
                <a:ea typeface="IBM Plex Mono"/>
                <a:cs typeface="IBM Plex Mono"/>
                <a:sym typeface="IBM Plex Mono"/>
              </a:rPr>
              <a:t>thread.spawn(background_process)</a:t>
            </a:r>
            <a:endParaRPr sz="1800">
              <a:solidFill>
                <a:srgbClr val="999999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8"/>
          <p:cNvSpPr txBox="1"/>
          <p:nvPr>
            <p:ph type="title"/>
          </p:nvPr>
        </p:nvSpPr>
        <p:spPr>
          <a:xfrm>
            <a:off x="311700" y="585300"/>
            <a:ext cx="8520600" cy="12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to multithread?</a:t>
            </a:r>
            <a:endParaRPr/>
          </a:p>
        </p:txBody>
      </p:sp>
      <p:sp>
        <p:nvSpPr>
          <p:cNvPr id="213" name="Google Shape;213;p38"/>
          <p:cNvSpPr txBox="1"/>
          <p:nvPr>
            <p:ph idx="2" type="title"/>
          </p:nvPr>
        </p:nvSpPr>
        <p:spPr>
          <a:xfrm>
            <a:off x="311700" y="1804500"/>
            <a:ext cx="8520600" cy="24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Char char="●"/>
            </a:pPr>
            <a:r>
              <a:rPr b="0" lang="en" sz="3000">
                <a:solidFill>
                  <a:srgbClr val="999999"/>
                </a:solidFill>
              </a:rPr>
              <a:t>You’re doing the same thing many times</a:t>
            </a:r>
            <a:br>
              <a:rPr b="0" lang="en" sz="3000">
                <a:solidFill>
                  <a:srgbClr val="999999"/>
                </a:solidFill>
              </a:rPr>
            </a:br>
            <a:endParaRPr b="0" sz="3000">
              <a:solidFill>
                <a:srgbClr val="999999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Char char="●"/>
            </a:pPr>
            <a:r>
              <a:rPr b="0" lang="en" sz="3000">
                <a:solidFill>
                  <a:srgbClr val="999999"/>
                </a:solidFill>
              </a:rPr>
              <a:t>You have lots of independent tasks</a:t>
            </a:r>
            <a:br>
              <a:rPr b="0" lang="en" sz="3000">
                <a:solidFill>
                  <a:srgbClr val="999999"/>
                </a:solidFill>
              </a:rPr>
            </a:br>
            <a:endParaRPr b="0" sz="3000">
              <a:solidFill>
                <a:srgbClr val="999999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Char char="●"/>
            </a:pPr>
            <a:r>
              <a:rPr b="0" lang="en" sz="3000">
                <a:solidFill>
                  <a:srgbClr val="999999"/>
                </a:solidFill>
              </a:rPr>
              <a:t>You need the </a:t>
            </a:r>
            <a:r>
              <a:rPr b="0" i="1" lang="en" sz="3000">
                <a:solidFill>
                  <a:srgbClr val="999999"/>
                </a:solidFill>
              </a:rPr>
              <a:t>illusion</a:t>
            </a:r>
            <a:r>
              <a:rPr b="0" lang="en" sz="3000">
                <a:solidFill>
                  <a:srgbClr val="999999"/>
                </a:solidFill>
              </a:rPr>
              <a:t> of speed</a:t>
            </a:r>
            <a:endParaRPr b="0" sz="300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9"/>
          <p:cNvSpPr txBox="1"/>
          <p:nvPr>
            <p:ph type="title"/>
          </p:nvPr>
        </p:nvSpPr>
        <p:spPr>
          <a:xfrm>
            <a:off x="311700" y="585300"/>
            <a:ext cx="8520600" cy="12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multithreads?</a:t>
            </a:r>
            <a:endParaRPr/>
          </a:p>
        </p:txBody>
      </p:sp>
      <p:sp>
        <p:nvSpPr>
          <p:cNvPr id="219" name="Google Shape;219;p39"/>
          <p:cNvSpPr txBox="1"/>
          <p:nvPr>
            <p:ph idx="2" type="title"/>
          </p:nvPr>
        </p:nvSpPr>
        <p:spPr>
          <a:xfrm>
            <a:off x="311700" y="1804500"/>
            <a:ext cx="8520600" cy="24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Char char="●"/>
            </a:pPr>
            <a:r>
              <a:rPr b="0" lang="en" sz="3000">
                <a:solidFill>
                  <a:srgbClr val="999999"/>
                </a:solidFill>
              </a:rPr>
              <a:t>Web servers responding to requests</a:t>
            </a:r>
            <a:br>
              <a:rPr b="0" lang="en" sz="3000">
                <a:solidFill>
                  <a:srgbClr val="999999"/>
                </a:solidFill>
              </a:rPr>
            </a:br>
            <a:endParaRPr b="0" sz="3000">
              <a:solidFill>
                <a:srgbClr val="999999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Char char="●"/>
            </a:pPr>
            <a:r>
              <a:rPr b="0" lang="en" sz="3000">
                <a:solidFill>
                  <a:srgbClr val="999999"/>
                </a:solidFill>
              </a:rPr>
              <a:t>User interfaces performing network action</a:t>
            </a:r>
            <a:br>
              <a:rPr b="0" lang="en" sz="3000">
                <a:solidFill>
                  <a:srgbClr val="999999"/>
                </a:solidFill>
              </a:rPr>
            </a:br>
            <a:endParaRPr b="0" sz="3000">
              <a:solidFill>
                <a:srgbClr val="999999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Char char="●"/>
            </a:pPr>
            <a:r>
              <a:rPr b="0" lang="en" sz="3000">
                <a:solidFill>
                  <a:srgbClr val="999999"/>
                </a:solidFill>
              </a:rPr>
              <a:t>Background processes (e.g. encoding) in a video editor</a:t>
            </a:r>
            <a:endParaRPr b="0" sz="300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0"/>
          <p:cNvSpPr txBox="1"/>
          <p:nvPr>
            <p:ph type="title"/>
          </p:nvPr>
        </p:nvSpPr>
        <p:spPr>
          <a:xfrm>
            <a:off x="490250" y="450150"/>
            <a:ext cx="8037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rgbClr val="999999"/>
                </a:solidFill>
              </a:rPr>
              <a:t>How to multithread?</a:t>
            </a:r>
            <a:endParaRPr b="0">
              <a:solidFill>
                <a:srgbClr val="99999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 spawn a new thread!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7500" y="690950"/>
            <a:ext cx="6749000" cy="3477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2"/>
          <p:cNvSpPr txBox="1"/>
          <p:nvPr>
            <p:ph type="title"/>
          </p:nvPr>
        </p:nvSpPr>
        <p:spPr>
          <a:xfrm>
            <a:off x="490250" y="450150"/>
            <a:ext cx="8037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rgbClr val="999999"/>
                </a:solidFill>
              </a:rPr>
              <a:t>Multithreading is easy,</a:t>
            </a:r>
            <a:r>
              <a:rPr lang="en"/>
              <a:t> communication is hard.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4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9900FF"/>
                </a:highlight>
              </a:rPr>
              <a:t> </a:t>
            </a:r>
            <a:r>
              <a:rPr b="1" lang="en">
                <a:solidFill>
                  <a:srgbClr val="FFFFFF"/>
                </a:solidFill>
                <a:highlight>
                  <a:srgbClr val="9900FF"/>
                </a:highlight>
              </a:rPr>
              <a:t>GIPHY/ALASTAIR GRAY </a:t>
            </a:r>
            <a:r>
              <a:rPr lang="en" sz="600">
                <a:solidFill>
                  <a:srgbClr val="FFFFFF"/>
                </a:solidFill>
              </a:rPr>
              <a:t>.</a:t>
            </a:r>
            <a:endParaRPr sz="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6"/>
          <p:cNvSpPr txBox="1"/>
          <p:nvPr>
            <p:ph type="title"/>
          </p:nvPr>
        </p:nvSpPr>
        <p:spPr>
          <a:xfrm>
            <a:off x="311700" y="1962150"/>
            <a:ext cx="8832300" cy="121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8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Let’s download a movie	</a:t>
            </a:r>
            <a:r>
              <a:rPr b="0" lang="en" sz="4800">
                <a:solidFill>
                  <a:srgbClr val="999999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30m</a:t>
            </a:r>
            <a:endParaRPr b="0" sz="4800">
              <a:solidFill>
                <a:srgbClr val="999999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8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...put a pie in the oven		</a:t>
            </a:r>
            <a:r>
              <a:rPr b="0" lang="en" sz="4800">
                <a:solidFill>
                  <a:srgbClr val="999999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45m</a:t>
            </a:r>
            <a:endParaRPr b="0" sz="4800">
              <a:solidFill>
                <a:srgbClr val="999999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8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...and walk the dog</a:t>
            </a:r>
            <a:r>
              <a:rPr lang="en" sz="4800"/>
              <a:t>				</a:t>
            </a:r>
            <a:r>
              <a:rPr b="0" lang="en" sz="4800">
                <a:solidFill>
                  <a:srgbClr val="999999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20m</a:t>
            </a:r>
            <a:r>
              <a:rPr lang="en" sz="4800"/>
              <a:t> </a:t>
            </a:r>
            <a:endParaRPr sz="4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44"/>
          <p:cNvPicPr preferRelativeResize="0"/>
          <p:nvPr/>
        </p:nvPicPr>
        <p:blipFill rotWithShape="1">
          <a:blip r:embed="rId3">
            <a:alphaModFix/>
          </a:blip>
          <a:srcRect b="21875" l="0" r="0" t="21875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4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9900FF"/>
                </a:highlight>
              </a:rPr>
              <a:t> </a:t>
            </a:r>
            <a:r>
              <a:rPr b="1" lang="en">
                <a:solidFill>
                  <a:srgbClr val="FFFFFF"/>
                </a:solidFill>
                <a:highlight>
                  <a:srgbClr val="9900FF"/>
                </a:highlight>
              </a:rPr>
              <a:t>GIPHY/CROSSFIT INC </a:t>
            </a:r>
            <a:r>
              <a:rPr lang="en" sz="600">
                <a:solidFill>
                  <a:srgbClr val="FFFFFF"/>
                </a:solidFill>
              </a:rPr>
              <a:t>.</a:t>
            </a:r>
            <a:endParaRPr sz="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5"/>
          <p:cNvSpPr txBox="1"/>
          <p:nvPr>
            <p:ph idx="2" type="title"/>
          </p:nvPr>
        </p:nvSpPr>
        <p:spPr>
          <a:xfrm>
            <a:off x="311700" y="1347600"/>
            <a:ext cx="8520600" cy="24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9900FF"/>
                </a:solidFill>
              </a:rPr>
              <a:t>Beware of</a:t>
            </a:r>
            <a:endParaRPr sz="4800">
              <a:solidFill>
                <a:srgbClr val="9900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800">
                <a:solidFill>
                  <a:srgbClr val="999999"/>
                </a:solidFill>
              </a:rPr>
              <a:t>deadlocks, race conditions, and unnecessary complexity.</a:t>
            </a:r>
            <a:endParaRPr b="0" sz="480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6"/>
          <p:cNvSpPr txBox="1"/>
          <p:nvPr>
            <p:ph idx="1" type="body"/>
          </p:nvPr>
        </p:nvSpPr>
        <p:spPr>
          <a:xfrm>
            <a:off x="1271100" y="4014275"/>
            <a:ext cx="6601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9900FF"/>
                </a:solidFill>
              </a:rPr>
              <a:t>The ‘4 cars’ deadlock problem</a:t>
            </a:r>
            <a:endParaRPr b="1">
              <a:solidFill>
                <a:srgbClr val="99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99999"/>
                </a:solidFill>
              </a:rPr>
              <a:t>Via Carnegie Mellon University, http://15418.courses.cs.cmu.edu/spring2013/article/27</a:t>
            </a:r>
            <a:endParaRPr sz="800">
              <a:solidFill>
                <a:srgbClr val="999999"/>
              </a:solidFill>
            </a:endParaRPr>
          </a:p>
        </p:txBody>
      </p:sp>
      <p:pic>
        <p:nvPicPr>
          <p:cNvPr descr="traffic example of deadlock" id="257" name="Google Shape;257;p46" title="Figure 1: Traffic Example of Deadlock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3375" y="447925"/>
            <a:ext cx="3897249" cy="335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7"/>
          <p:cNvSpPr txBox="1"/>
          <p:nvPr>
            <p:ph idx="1" type="body"/>
          </p:nvPr>
        </p:nvSpPr>
        <p:spPr>
          <a:xfrm>
            <a:off x="1271100" y="3731587"/>
            <a:ext cx="6601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9900FF"/>
                </a:solidFill>
              </a:rPr>
              <a:t>A classic ‘incremental’ race condition</a:t>
            </a:r>
            <a:endParaRPr b="1">
              <a:solidFill>
                <a:srgbClr val="99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99999"/>
                </a:solidFill>
              </a:rPr>
              <a:t>Via Open Source for Geeks, http://opensourceforgeeks.blogspot.com/2014/01/race-condition-synchronization-atomic.html</a:t>
            </a:r>
            <a:endParaRPr sz="800">
              <a:solidFill>
                <a:srgbClr val="999999"/>
              </a:solidFill>
            </a:endParaRPr>
          </a:p>
        </p:txBody>
      </p:sp>
      <p:pic>
        <p:nvPicPr>
          <p:cNvPr id="263" name="Google Shape;26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2775" y="730613"/>
            <a:ext cx="5098450" cy="281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8"/>
          <p:cNvSpPr txBox="1"/>
          <p:nvPr>
            <p:ph type="title"/>
          </p:nvPr>
        </p:nvSpPr>
        <p:spPr>
          <a:xfrm>
            <a:off x="897300" y="450150"/>
            <a:ext cx="73494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   </a:t>
            </a:r>
            <a:r>
              <a:rPr b="0" lang="en" sz="1200">
                <a:solidFill>
                  <a:srgbClr val="D73A49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fn</a:t>
            </a: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 </a:t>
            </a:r>
            <a:r>
              <a:rPr b="0" lang="en" sz="1200">
                <a:solidFill>
                  <a:srgbClr val="6F42C1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scan_batch</a:t>
            </a: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(</a:t>
            </a:r>
            <a:r>
              <a:rPr b="0" lang="en" sz="1200">
                <a:solidFill>
                  <a:srgbClr val="D73A49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&amp;</a:t>
            </a:r>
            <a:r>
              <a:rPr b="0" lang="en" sz="1200">
                <a:solidFill>
                  <a:srgbClr val="005CC5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self</a:t>
            </a: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, documents: </a:t>
            </a:r>
            <a:r>
              <a:rPr b="0" lang="en" sz="1200">
                <a:solidFill>
                  <a:srgbClr val="D73A49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&amp;</a:t>
            </a: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CompiledDocumentBatch) -&gt; OutputBatch {</a:t>
            </a:r>
            <a:endParaRPr b="0" sz="1200">
              <a:solidFill>
                <a:srgbClr val="24292E"/>
              </a:solidFill>
              <a:highlight>
                <a:srgbClr val="FFFFFF"/>
              </a:highlight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       </a:t>
            </a:r>
            <a:r>
              <a:rPr b="0" lang="en" sz="1200">
                <a:solidFill>
                  <a:srgbClr val="D73A49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let</a:t>
            </a: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 </a:t>
            </a:r>
            <a:r>
              <a:rPr b="0" lang="en" sz="1200">
                <a:solidFill>
                  <a:srgbClr val="D73A49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mut</a:t>
            </a: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 output_batch </a:t>
            </a:r>
            <a:r>
              <a:rPr b="0" lang="en" sz="1200">
                <a:solidFill>
                  <a:srgbClr val="D73A49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=</a:t>
            </a: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 OutputBatch</a:t>
            </a:r>
            <a:r>
              <a:rPr b="0" lang="en" sz="1200">
                <a:solidFill>
                  <a:srgbClr val="D73A49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::</a:t>
            </a:r>
            <a:r>
              <a:rPr b="0" lang="en" sz="1200">
                <a:solidFill>
                  <a:srgbClr val="6F42C1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from</a:t>
            </a: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(</a:t>
            </a:r>
            <a:r>
              <a:rPr b="0" lang="en" sz="1200">
                <a:solidFill>
                  <a:srgbClr val="005CC5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vec!</a:t>
            </a: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[]);</a:t>
            </a:r>
            <a:endParaRPr b="0" sz="1200">
              <a:solidFill>
                <a:srgbClr val="24292E"/>
              </a:solidFill>
              <a:highlight>
                <a:srgbClr val="FFFFFF"/>
              </a:highlight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       </a:t>
            </a:r>
            <a:r>
              <a:rPr b="0" lang="en" sz="1200">
                <a:solidFill>
                  <a:srgbClr val="D73A49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for</a:t>
            </a: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 document </a:t>
            </a:r>
            <a:r>
              <a:rPr b="0" lang="en" sz="1200">
                <a:solidFill>
                  <a:srgbClr val="D73A49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in</a:t>
            </a: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 </a:t>
            </a:r>
            <a:r>
              <a:rPr b="0" lang="en" sz="1200">
                <a:solidFill>
                  <a:srgbClr val="D73A49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&amp;</a:t>
            </a: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documents.documents {</a:t>
            </a:r>
            <a:endParaRPr b="0" sz="1200">
              <a:solidFill>
                <a:srgbClr val="24292E"/>
              </a:solidFill>
              <a:highlight>
                <a:srgbClr val="FFFFFF"/>
              </a:highlight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           output_batch.</a:t>
            </a:r>
            <a:r>
              <a:rPr b="0" lang="en" sz="1200">
                <a:solidFill>
                  <a:srgbClr val="6F42C1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merge_with</a:t>
            </a: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(</a:t>
            </a:r>
            <a:r>
              <a:rPr b="0" lang="en" sz="1200">
                <a:solidFill>
                  <a:srgbClr val="005CC5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self</a:t>
            </a: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.</a:t>
            </a:r>
            <a:r>
              <a:rPr b="0" lang="en" sz="1200">
                <a:solidFill>
                  <a:srgbClr val="6F42C1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scan_single</a:t>
            </a: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(document));</a:t>
            </a:r>
            <a:endParaRPr b="0" sz="1200">
              <a:solidFill>
                <a:srgbClr val="24292E"/>
              </a:solidFill>
              <a:highlight>
                <a:srgbClr val="FFFFFF"/>
              </a:highlight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       }</a:t>
            </a:r>
            <a:endParaRPr b="0" sz="1200">
              <a:solidFill>
                <a:srgbClr val="24292E"/>
              </a:solidFill>
              <a:highlight>
                <a:srgbClr val="FFFFFF"/>
              </a:highlight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       output_batch</a:t>
            </a:r>
            <a:endParaRPr b="0" sz="1200">
              <a:solidFill>
                <a:srgbClr val="24292E"/>
              </a:solidFill>
              <a:highlight>
                <a:srgbClr val="FFFFFF"/>
              </a:highlight>
              <a:latin typeface="IBM Plex Mono Medium"/>
              <a:ea typeface="IBM Plex Mono Medium"/>
              <a:cs typeface="IBM Plex Mono Medium"/>
              <a:sym typeface="IBM Plex Mono Medium"/>
            </a:endParaRPr>
          </a:p>
          <a:p>
            <a:pPr indent="0" lvl="0" marL="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  <a:latin typeface="IBM Plex Mono Medium"/>
                <a:ea typeface="IBM Plex Mono Medium"/>
                <a:cs typeface="IBM Plex Mono Medium"/>
                <a:sym typeface="IBM Plex Mono Medium"/>
              </a:rPr>
              <a:t>   }</a:t>
            </a:r>
            <a:endParaRPr b="0" sz="1200">
              <a:latin typeface="IBM Plex Mono Medium"/>
              <a:ea typeface="IBM Plex Mono Medium"/>
              <a:cs typeface="IBM Plex Mono Medium"/>
              <a:sym typeface="IBM Plex Mono Medium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49"/>
          <p:cNvPicPr preferRelativeResize="0"/>
          <p:nvPr/>
        </p:nvPicPr>
        <p:blipFill rotWithShape="1">
          <a:blip r:embed="rId3">
            <a:alphaModFix/>
          </a:blip>
          <a:srcRect b="4927" l="65119" r="23256" t="7229"/>
          <a:stretch/>
        </p:blipFill>
        <p:spPr>
          <a:xfrm>
            <a:off x="3442962" y="0"/>
            <a:ext cx="225807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0"/>
          <p:cNvSpPr txBox="1"/>
          <p:nvPr>
            <p:ph idx="1" type="body"/>
          </p:nvPr>
        </p:nvSpPr>
        <p:spPr>
          <a:xfrm>
            <a:off x="1572600" y="306312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9900FF"/>
                </a:solidFill>
              </a:rPr>
              <a:t>Time spent by IEQL per scanned document</a:t>
            </a:r>
            <a:endParaRPr b="1">
              <a:solidFill>
                <a:srgbClr val="9900FF"/>
              </a:solidFill>
            </a:endParaRPr>
          </a:p>
        </p:txBody>
      </p:sp>
      <p:pic>
        <p:nvPicPr>
          <p:cNvPr id="279" name="Google Shape;279;p50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7518" y="911412"/>
            <a:ext cx="6348963" cy="39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1"/>
          <p:cNvSpPr txBox="1"/>
          <p:nvPr>
            <p:ph type="title"/>
          </p:nvPr>
        </p:nvSpPr>
        <p:spPr>
          <a:xfrm>
            <a:off x="490250" y="450150"/>
            <a:ext cx="84489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3000">
                <a:solidFill>
                  <a:srgbClr val="999999"/>
                </a:solidFill>
              </a:rPr>
              <a:t>When multithreading breaks,</a:t>
            </a:r>
            <a:endParaRPr b="0" sz="3000">
              <a:solidFill>
                <a:srgbClr val="99999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seriously breaks.</a:t>
            </a:r>
            <a:endParaRPr b="0" sz="3000">
              <a:solidFill>
                <a:srgbClr val="99999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3000">
              <a:solidFill>
                <a:srgbClr val="99999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>
                <a:solidFill>
                  <a:srgbClr val="999999"/>
                </a:solidFill>
              </a:rPr>
              <a:t>But when multithreading works,</a:t>
            </a:r>
            <a:endParaRPr b="0" sz="3000">
              <a:solidFill>
                <a:srgbClr val="99999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seriously works.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 txBox="1"/>
          <p:nvPr>
            <p:ph type="title"/>
          </p:nvPr>
        </p:nvSpPr>
        <p:spPr>
          <a:xfrm>
            <a:off x="311700" y="1095563"/>
            <a:ext cx="8520600" cy="12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Without parallelization</a:t>
            </a:r>
            <a:endParaRPr/>
          </a:p>
        </p:txBody>
      </p:sp>
      <p:sp>
        <p:nvSpPr>
          <p:cNvPr id="129" name="Google Shape;129;p27"/>
          <p:cNvSpPr/>
          <p:nvPr/>
        </p:nvSpPr>
        <p:spPr>
          <a:xfrm>
            <a:off x="6308207" y="3271538"/>
            <a:ext cx="1464600" cy="319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999999"/>
                </a:solidFill>
                <a:latin typeface="IBM Plex Sans"/>
                <a:ea typeface="IBM Plex Sans"/>
                <a:cs typeface="IBM Plex Sans"/>
                <a:sym typeface="IBM Plex Sans"/>
              </a:rPr>
              <a:t>walk dog</a:t>
            </a:r>
            <a:endParaRPr sz="3000">
              <a:solidFill>
                <a:srgbClr val="999999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30" name="Google Shape;130;p27"/>
          <p:cNvSpPr/>
          <p:nvPr/>
        </p:nvSpPr>
        <p:spPr>
          <a:xfrm>
            <a:off x="1447393" y="3268763"/>
            <a:ext cx="2058300" cy="319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999999"/>
                </a:solidFill>
                <a:latin typeface="IBM Plex Sans"/>
                <a:ea typeface="IBM Plex Sans"/>
                <a:cs typeface="IBM Plex Sans"/>
                <a:sym typeface="IBM Plex Sans"/>
              </a:rPr>
              <a:t>download movie</a:t>
            </a:r>
            <a:endParaRPr sz="3000">
              <a:solidFill>
                <a:srgbClr val="999999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131" name="Google Shape;131;p27"/>
          <p:cNvCxnSpPr/>
          <p:nvPr/>
        </p:nvCxnSpPr>
        <p:spPr>
          <a:xfrm>
            <a:off x="5574218" y="3430838"/>
            <a:ext cx="620700" cy="600"/>
          </a:xfrm>
          <a:prstGeom prst="bentConnector3">
            <a:avLst>
              <a:gd fmla="val 50000" name="adj1"/>
            </a:avLst>
          </a:prstGeom>
          <a:noFill/>
          <a:ln cap="flat" cmpd="sng" w="76200">
            <a:solidFill>
              <a:srgbClr val="999999"/>
            </a:solidFill>
            <a:prstDash val="solid"/>
            <a:round/>
            <a:headEnd len="sm" w="sm" type="none"/>
            <a:tailEnd len="sm" w="sm" type="triangle"/>
          </a:ln>
        </p:spPr>
      </p:cxnSp>
      <p:cxnSp>
        <p:nvCxnSpPr>
          <p:cNvPr id="132" name="Google Shape;132;p27"/>
          <p:cNvCxnSpPr/>
          <p:nvPr/>
        </p:nvCxnSpPr>
        <p:spPr>
          <a:xfrm>
            <a:off x="3590055" y="3430838"/>
            <a:ext cx="620700" cy="600"/>
          </a:xfrm>
          <a:prstGeom prst="bentConnector3">
            <a:avLst>
              <a:gd fmla="val 50000" name="adj1"/>
            </a:avLst>
          </a:prstGeom>
          <a:noFill/>
          <a:ln cap="flat" cmpd="sng" w="76200">
            <a:solidFill>
              <a:srgbClr val="999999"/>
            </a:solidFill>
            <a:prstDash val="solid"/>
            <a:round/>
            <a:headEnd len="sm" w="sm" type="none"/>
            <a:tailEnd len="sm" w="sm" type="triangle"/>
          </a:ln>
        </p:spPr>
      </p:cxnSp>
      <p:sp>
        <p:nvSpPr>
          <p:cNvPr id="133" name="Google Shape;133;p27"/>
          <p:cNvSpPr/>
          <p:nvPr/>
        </p:nvSpPr>
        <p:spPr>
          <a:xfrm>
            <a:off x="4327007" y="3271538"/>
            <a:ext cx="1464600" cy="319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999999"/>
                </a:solidFill>
                <a:latin typeface="IBM Plex Sans"/>
                <a:ea typeface="IBM Plex Sans"/>
                <a:cs typeface="IBM Plex Sans"/>
                <a:sym typeface="IBM Plex Sans"/>
              </a:rPr>
              <a:t>bake</a:t>
            </a:r>
            <a:endParaRPr sz="3000">
              <a:solidFill>
                <a:srgbClr val="999999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999999"/>
                </a:solidFill>
                <a:latin typeface="IBM Plex Sans"/>
                <a:ea typeface="IBM Plex Sans"/>
                <a:cs typeface="IBM Plex Sans"/>
                <a:sym typeface="IBM Plex Sans"/>
              </a:rPr>
              <a:t>pie</a:t>
            </a:r>
            <a:endParaRPr sz="3000">
              <a:solidFill>
                <a:srgbClr val="999999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motivating-example-single.py</a:t>
            </a:r>
            <a:endParaRPr>
              <a:solidFill>
                <a:schemeClr val="dk2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/>
          <p:nvPr>
            <p:ph type="title"/>
          </p:nvPr>
        </p:nvSpPr>
        <p:spPr>
          <a:xfrm>
            <a:off x="235500" y="1590000"/>
            <a:ext cx="8520600" cy="19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600">
                <a:solidFill>
                  <a:srgbClr val="999999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How long?</a:t>
            </a:r>
            <a:endParaRPr b="0" sz="9600">
              <a:solidFill>
                <a:srgbClr val="999999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1 hour &amp;</a:t>
            </a:r>
            <a:endParaRPr sz="9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35 minutes.</a:t>
            </a:r>
            <a:endParaRPr sz="9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0"/>
          <p:cNvSpPr txBox="1"/>
          <p:nvPr>
            <p:ph type="title"/>
          </p:nvPr>
        </p:nvSpPr>
        <p:spPr>
          <a:xfrm>
            <a:off x="311700" y="191163"/>
            <a:ext cx="8520600" cy="12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parallelization</a:t>
            </a:r>
            <a:endParaRPr/>
          </a:p>
        </p:txBody>
      </p:sp>
      <p:sp>
        <p:nvSpPr>
          <p:cNvPr id="149" name="Google Shape;149;p30"/>
          <p:cNvSpPr/>
          <p:nvPr/>
        </p:nvSpPr>
        <p:spPr>
          <a:xfrm>
            <a:off x="4658423" y="4023538"/>
            <a:ext cx="1464600" cy="319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999999"/>
                </a:solidFill>
                <a:latin typeface="IBM Plex Sans"/>
                <a:ea typeface="IBM Plex Sans"/>
                <a:cs typeface="IBM Plex Sans"/>
                <a:sym typeface="IBM Plex Sans"/>
              </a:rPr>
              <a:t>walk dog</a:t>
            </a:r>
            <a:endParaRPr sz="3000">
              <a:solidFill>
                <a:srgbClr val="999999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50" name="Google Shape;150;p30"/>
          <p:cNvSpPr/>
          <p:nvPr/>
        </p:nvSpPr>
        <p:spPr>
          <a:xfrm>
            <a:off x="4674409" y="1734763"/>
            <a:ext cx="2058300" cy="319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999999"/>
                </a:solidFill>
                <a:latin typeface="IBM Plex Sans"/>
                <a:ea typeface="IBM Plex Sans"/>
                <a:cs typeface="IBM Plex Sans"/>
                <a:sym typeface="IBM Plex Sans"/>
              </a:rPr>
              <a:t>download movie</a:t>
            </a:r>
            <a:endParaRPr sz="3000">
              <a:solidFill>
                <a:srgbClr val="999999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151" name="Google Shape;151;p30"/>
          <p:cNvCxnSpPr>
            <a:stCxn id="152" idx="3"/>
            <a:endCxn id="149" idx="1"/>
          </p:cNvCxnSpPr>
          <p:nvPr/>
        </p:nvCxnSpPr>
        <p:spPr>
          <a:xfrm>
            <a:off x="2968991" y="3039550"/>
            <a:ext cx="1689300" cy="1143600"/>
          </a:xfrm>
          <a:prstGeom prst="bentConnector3">
            <a:avLst>
              <a:gd fmla="val 50004" name="adj1"/>
            </a:avLst>
          </a:prstGeom>
          <a:noFill/>
          <a:ln cap="flat" cmpd="sng" w="76200">
            <a:solidFill>
              <a:srgbClr val="999999"/>
            </a:solidFill>
            <a:prstDash val="solid"/>
            <a:round/>
            <a:headEnd len="sm" w="sm" type="none"/>
            <a:tailEnd len="sm" w="sm" type="triangle"/>
          </a:ln>
        </p:spPr>
      </p:cxnSp>
      <p:cxnSp>
        <p:nvCxnSpPr>
          <p:cNvPr id="153" name="Google Shape;153;p30"/>
          <p:cNvCxnSpPr>
            <a:stCxn id="152" idx="3"/>
            <a:endCxn id="154" idx="1"/>
          </p:cNvCxnSpPr>
          <p:nvPr/>
        </p:nvCxnSpPr>
        <p:spPr>
          <a:xfrm>
            <a:off x="2968991" y="3039550"/>
            <a:ext cx="1689300" cy="600"/>
          </a:xfrm>
          <a:prstGeom prst="bentConnector3">
            <a:avLst>
              <a:gd fmla="val 50004" name="adj1"/>
            </a:avLst>
          </a:prstGeom>
          <a:noFill/>
          <a:ln cap="flat" cmpd="sng" w="76200">
            <a:solidFill>
              <a:srgbClr val="999999"/>
            </a:solidFill>
            <a:prstDash val="solid"/>
            <a:round/>
            <a:headEnd len="sm" w="sm" type="none"/>
            <a:tailEnd len="sm" w="sm" type="triangle"/>
          </a:ln>
        </p:spPr>
      </p:cxnSp>
      <p:sp>
        <p:nvSpPr>
          <p:cNvPr id="154" name="Google Shape;154;p30"/>
          <p:cNvSpPr/>
          <p:nvPr/>
        </p:nvSpPr>
        <p:spPr>
          <a:xfrm>
            <a:off x="4658423" y="2880538"/>
            <a:ext cx="1464600" cy="319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999999"/>
                </a:solidFill>
                <a:latin typeface="IBM Plex Sans"/>
                <a:ea typeface="IBM Plex Sans"/>
                <a:cs typeface="IBM Plex Sans"/>
                <a:sym typeface="IBM Plex Sans"/>
              </a:rPr>
              <a:t>bake</a:t>
            </a:r>
            <a:endParaRPr sz="3000">
              <a:solidFill>
                <a:srgbClr val="999999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999999"/>
                </a:solidFill>
                <a:latin typeface="IBM Plex Sans"/>
                <a:ea typeface="IBM Plex Sans"/>
                <a:cs typeface="IBM Plex Sans"/>
                <a:sym typeface="IBM Plex Sans"/>
              </a:rPr>
              <a:t>pie</a:t>
            </a:r>
            <a:endParaRPr sz="3000">
              <a:solidFill>
                <a:srgbClr val="999999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155" name="Google Shape;155;p30"/>
          <p:cNvCxnSpPr>
            <a:stCxn id="152" idx="3"/>
            <a:endCxn id="150" idx="1"/>
          </p:cNvCxnSpPr>
          <p:nvPr/>
        </p:nvCxnSpPr>
        <p:spPr>
          <a:xfrm flipH="1" rot="10800000">
            <a:off x="2968991" y="1894450"/>
            <a:ext cx="1705500" cy="1145100"/>
          </a:xfrm>
          <a:prstGeom prst="bentConnector3">
            <a:avLst>
              <a:gd fmla="val 49998" name="adj1"/>
            </a:avLst>
          </a:prstGeom>
          <a:noFill/>
          <a:ln cap="flat" cmpd="sng" w="76200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2" name="Google Shape;152;p30"/>
          <p:cNvSpPr/>
          <p:nvPr/>
        </p:nvSpPr>
        <p:spPr>
          <a:xfrm>
            <a:off x="2411291" y="2634400"/>
            <a:ext cx="557700" cy="81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1"/>
          <p:cNvSpPr txBox="1"/>
          <p:nvPr>
            <p:ph type="title"/>
          </p:nvPr>
        </p:nvSpPr>
        <p:spPr>
          <a:xfrm>
            <a:off x="235500" y="1590000"/>
            <a:ext cx="8520600" cy="19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600">
                <a:solidFill>
                  <a:srgbClr val="999999"/>
                </a:solidFill>
                <a:latin typeface="IBM Plex Sans Light"/>
                <a:ea typeface="IBM Plex Sans Light"/>
                <a:cs typeface="IBM Plex Sans Light"/>
                <a:sym typeface="IBM Plex Sans Light"/>
              </a:rPr>
              <a:t>How long?</a:t>
            </a:r>
            <a:endParaRPr b="0" sz="9600">
              <a:solidFill>
                <a:srgbClr val="999999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45 minutes.</a:t>
            </a:r>
            <a:endParaRPr sz="9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motivating-example-multi.py</a:t>
            </a:r>
            <a:endParaRPr>
              <a:solidFill>
                <a:schemeClr val="dk2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highlight>
                  <a:srgbClr val="9900FF"/>
                </a:highlight>
              </a:rPr>
              <a:t>GIPHY/OCTONATION </a:t>
            </a:r>
            <a:r>
              <a:rPr lang="en" sz="600">
                <a:solidFill>
                  <a:srgbClr val="FFFFFF"/>
                </a:solidFill>
              </a:rPr>
              <a:t>.</a:t>
            </a:r>
            <a:endParaRPr sz="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